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317" r:id="rId8"/>
    <p:sldId id="288" r:id="rId9"/>
    <p:sldId id="289" r:id="rId10"/>
    <p:sldId id="290" r:id="rId11"/>
    <p:sldId id="291" r:id="rId12"/>
    <p:sldId id="292" r:id="rId13"/>
    <p:sldId id="293" r:id="rId14"/>
    <p:sldId id="261" r:id="rId15"/>
    <p:sldId id="262" r:id="rId16"/>
    <p:sldId id="294" r:id="rId17"/>
    <p:sldId id="295" r:id="rId18"/>
    <p:sldId id="297" r:id="rId19"/>
    <p:sldId id="298" r:id="rId20"/>
    <p:sldId id="299" r:id="rId21"/>
    <p:sldId id="300" r:id="rId22"/>
    <p:sldId id="301" r:id="rId23"/>
    <p:sldId id="265" r:id="rId24"/>
    <p:sldId id="302" r:id="rId25"/>
    <p:sldId id="303" r:id="rId26"/>
    <p:sldId id="304" r:id="rId27"/>
    <p:sldId id="305" r:id="rId28"/>
    <p:sldId id="313" r:id="rId29"/>
    <p:sldId id="314" r:id="rId30"/>
    <p:sldId id="315" r:id="rId31"/>
    <p:sldId id="316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1EF68-6B18-4837-BAEC-849A6324D2FA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BEB8-A78A-4CD6-90CA-64048049E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Cascading Style Sheet (CSS)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CSS describe </a:t>
            </a:r>
            <a:r>
              <a:rPr lang="en-US" dirty="0">
                <a:solidFill>
                  <a:schemeClr val="tx1"/>
                </a:solidFill>
              </a:rPr>
              <a:t>the appearance, layout, and presentation of </a:t>
            </a:r>
            <a:r>
              <a:rPr lang="en-US" dirty="0" smtClean="0">
                <a:solidFill>
                  <a:schemeClr val="tx1"/>
                </a:solidFill>
              </a:rPr>
              <a:t>information </a:t>
            </a:r>
            <a:r>
              <a:rPr lang="en-US" dirty="0">
                <a:solidFill>
                  <a:schemeClr val="tx1"/>
                </a:solidFill>
              </a:rPr>
              <a:t>on a web page (as opposed to </a:t>
            </a:r>
            <a:r>
              <a:rPr lang="en-US" dirty="0" smtClean="0">
                <a:solidFill>
                  <a:schemeClr val="tx1"/>
                </a:solidFill>
              </a:rPr>
              <a:t>HTML, which </a:t>
            </a:r>
            <a:r>
              <a:rPr lang="en-US" dirty="0">
                <a:solidFill>
                  <a:schemeClr val="tx1"/>
                </a:solidFill>
              </a:rPr>
              <a:t>describes the content of the page)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CSS also describe how information </a:t>
            </a:r>
            <a:r>
              <a:rPr lang="en-US" dirty="0">
                <a:solidFill>
                  <a:schemeClr val="tx1"/>
                </a:solidFill>
              </a:rPr>
              <a:t>is to be displayed, </a:t>
            </a:r>
            <a:r>
              <a:rPr lang="en-US" dirty="0" smtClean="0">
                <a:solidFill>
                  <a:schemeClr val="tx1"/>
                </a:solidFill>
              </a:rPr>
              <a:t>not what is </a:t>
            </a:r>
            <a:r>
              <a:rPr lang="en-US" dirty="0">
                <a:solidFill>
                  <a:schemeClr val="tx1"/>
                </a:solidFill>
              </a:rPr>
              <a:t>being </a:t>
            </a:r>
            <a:r>
              <a:rPr lang="en-US" dirty="0" smtClean="0">
                <a:solidFill>
                  <a:schemeClr val="tx1"/>
                </a:solidFill>
              </a:rPr>
              <a:t>displayed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CSS can </a:t>
            </a:r>
            <a:r>
              <a:rPr lang="en-US" dirty="0">
                <a:solidFill>
                  <a:schemeClr val="tx1"/>
                </a:solidFill>
              </a:rPr>
              <a:t>be embedded in HTML document or placed into </a:t>
            </a:r>
            <a:r>
              <a:rPr lang="en-US" smtClean="0">
                <a:solidFill>
                  <a:schemeClr val="tx1"/>
                </a:solidFill>
              </a:rPr>
              <a:t>separate file called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css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Insert a Style Sheet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External Style Sheet 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An external style sheet is ideal when the style is applied to many pages.</a:t>
            </a:r>
          </a:p>
          <a:p>
            <a:pPr>
              <a:buNone/>
            </a:pPr>
            <a:r>
              <a:rPr lang="en-US" sz="2400" dirty="0" smtClean="0"/>
              <a:t>Each page must link to the style sheet using the &lt;link&gt; tag. </a:t>
            </a:r>
          </a:p>
          <a:p>
            <a:pPr>
              <a:buNone/>
            </a:pPr>
            <a:r>
              <a:rPr lang="en-US" sz="2400" dirty="0" smtClean="0"/>
              <a:t>The &lt;link&gt; tag goes inside the head section:  </a:t>
            </a:r>
          </a:p>
          <a:p>
            <a:pPr>
              <a:buNone/>
            </a:pPr>
            <a:r>
              <a:rPr lang="en-US" sz="2400" dirty="0" smtClean="0"/>
              <a:t>for example, </a:t>
            </a:r>
            <a:r>
              <a:rPr lang="en-US" sz="2400" b="1" dirty="0" smtClean="0"/>
              <a:t>&lt;head&gt; &lt;link </a:t>
            </a:r>
            <a:r>
              <a:rPr lang="en-US" sz="2400" b="1" dirty="0" err="1" smtClean="0"/>
              <a:t>rel</a:t>
            </a:r>
            <a:r>
              <a:rPr lang="en-US" sz="2400" b="1" dirty="0" smtClean="0"/>
              <a:t>="</a:t>
            </a:r>
            <a:r>
              <a:rPr lang="en-US" sz="2400" b="1" dirty="0" err="1" smtClean="0"/>
              <a:t>stylesheet</a:t>
            </a:r>
            <a:r>
              <a:rPr lang="en-US" sz="2400" b="1" dirty="0" smtClean="0"/>
              <a:t>" type="text/</a:t>
            </a:r>
            <a:r>
              <a:rPr lang="en-US" sz="2400" b="1" dirty="0" err="1" smtClean="0"/>
              <a:t>css</a:t>
            </a:r>
            <a:r>
              <a:rPr lang="en-US" sz="2400" b="1" dirty="0" smtClean="0"/>
              <a:t>" </a:t>
            </a:r>
            <a:r>
              <a:rPr lang="en-US" sz="2400" b="1" dirty="0" err="1" smtClean="0"/>
              <a:t>href</a:t>
            </a:r>
            <a:r>
              <a:rPr lang="en-US" sz="2400" b="1" dirty="0" smtClean="0"/>
              <a:t>="mystyle.css" /&gt; &lt;/head&gt; </a:t>
            </a:r>
          </a:p>
          <a:p>
            <a:pPr>
              <a:buNone/>
            </a:pPr>
            <a:r>
              <a:rPr lang="en-US" sz="2400" dirty="0" smtClean="0"/>
              <a:t>An example of a style sheet file is shown below:  </a:t>
            </a:r>
          </a:p>
          <a:p>
            <a:pPr>
              <a:buNone/>
            </a:pPr>
            <a:r>
              <a:rPr lang="en-US" sz="2400" dirty="0" smtClean="0"/>
              <a:t>hr {color: sienna} </a:t>
            </a:r>
          </a:p>
          <a:p>
            <a:pPr>
              <a:buNone/>
            </a:pPr>
            <a:r>
              <a:rPr lang="en-US" sz="2400" dirty="0" smtClean="0"/>
              <a:t>p {margin-left: 20px} </a:t>
            </a:r>
          </a:p>
          <a:p>
            <a:pPr>
              <a:buNone/>
            </a:pPr>
            <a:r>
              <a:rPr lang="en-US" sz="2400" dirty="0" smtClean="0"/>
              <a:t>body {background-image: </a:t>
            </a:r>
            <a:r>
              <a:rPr lang="en-US" sz="2400" dirty="0" err="1" smtClean="0"/>
              <a:t>url</a:t>
            </a:r>
            <a:r>
              <a:rPr lang="en-US" sz="2400" dirty="0" smtClean="0"/>
              <a:t>("images/back40.gif")}  </a:t>
            </a:r>
          </a:p>
          <a:p>
            <a:pPr>
              <a:buNone/>
            </a:pPr>
            <a:r>
              <a:rPr lang="en-US" sz="2400" dirty="0" smtClean="0"/>
              <a:t>Do NOT leave spaces between the property value and the units! If you use "margin-left: 20 </a:t>
            </a:r>
            <a:r>
              <a:rPr lang="en-US" sz="2400" dirty="0" err="1" smtClean="0"/>
              <a:t>px</a:t>
            </a:r>
            <a:r>
              <a:rPr lang="en-US" sz="2400" dirty="0" smtClean="0"/>
              <a:t>" instead of "margin-left: 20px" it will only work properly in IE6 but it will not work in Mozilla/Firefox or Netscape.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Style Sheet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An internal style sheet should be used when a single document has a unique style. You define internal styles in the head section by using the &lt;style&gt; tag, like this:  </a:t>
            </a:r>
          </a:p>
          <a:p>
            <a:r>
              <a:rPr lang="en-US" b="1" dirty="0" smtClean="0"/>
              <a:t>&lt;head&gt; &lt;style type="text/</a:t>
            </a:r>
            <a:r>
              <a:rPr lang="en-US" b="1" dirty="0" err="1" smtClean="0"/>
              <a:t>css</a:t>
            </a:r>
            <a:r>
              <a:rPr lang="en-US" b="1" dirty="0" smtClean="0"/>
              <a:t>"&gt; </a:t>
            </a:r>
          </a:p>
          <a:p>
            <a:r>
              <a:rPr lang="en-US" b="1" dirty="0" smtClean="0"/>
              <a:t>h1 {color: sienna} </a:t>
            </a:r>
          </a:p>
          <a:p>
            <a:r>
              <a:rPr lang="en-US" b="1" dirty="0" smtClean="0"/>
              <a:t>p {margin-left: 20px}</a:t>
            </a:r>
          </a:p>
          <a:p>
            <a:r>
              <a:rPr lang="en-US" b="1" dirty="0" smtClean="0"/>
              <a:t>   body {background-image: </a:t>
            </a:r>
          </a:p>
          <a:p>
            <a:pPr>
              <a:buNone/>
            </a:pPr>
            <a:r>
              <a:rPr lang="en-US" b="1" dirty="0" err="1" smtClean="0"/>
              <a:t>url</a:t>
            </a:r>
            <a:r>
              <a:rPr lang="en-US" b="1" dirty="0" smtClean="0"/>
              <a:t>("images/back40.gif")} &lt;/style&gt; &lt;/head&gt;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Inline Styles or Embedded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An inline style loses many of the advantages of style sheets by mixing content with presentation. Use this method sparingly when a style is to be applied to a single occurrence of an element.  </a:t>
            </a:r>
          </a:p>
          <a:p>
            <a:r>
              <a:rPr lang="en-US" dirty="0" smtClean="0"/>
              <a:t>The example shows how to change the color and the left margin of a paragraph:  </a:t>
            </a:r>
          </a:p>
          <a:p>
            <a:r>
              <a:rPr lang="en-US" dirty="0" smtClean="0"/>
              <a:t>&lt;p style="color: sienna; margin-left: 20px"&gt; This is a paragraph &lt;/p&gt;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Properties for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p {color</a:t>
            </a:r>
            <a:r>
              <a:rPr lang="en-US" sz="4400" dirty="0"/>
              <a:t>: </a:t>
            </a:r>
            <a:r>
              <a:rPr lang="en-US" sz="4400" dirty="0" smtClean="0"/>
              <a:t>red; background-color</a:t>
            </a:r>
            <a:r>
              <a:rPr lang="en-US" sz="4400" dirty="0"/>
              <a:t>: yellow</a:t>
            </a:r>
            <a:r>
              <a:rPr lang="en-US" sz="4400" dirty="0" smtClean="0"/>
              <a:t>;}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This paragraph uses the style above.</a:t>
            </a:r>
          </a:p>
          <a:p>
            <a:pPr>
              <a:buNone/>
            </a:pPr>
            <a:r>
              <a:rPr lang="en-US" sz="4400" dirty="0" smtClean="0"/>
              <a:t>color: </a:t>
            </a:r>
            <a:r>
              <a:rPr lang="en-US" sz="4400" dirty="0"/>
              <a:t>color of the element's text</a:t>
            </a:r>
          </a:p>
          <a:p>
            <a:pPr>
              <a:buNone/>
            </a:pPr>
            <a:r>
              <a:rPr lang="en-US" sz="4400" dirty="0" smtClean="0"/>
              <a:t>background-color: </a:t>
            </a:r>
            <a:r>
              <a:rPr lang="en-US" sz="4400" dirty="0"/>
              <a:t>color that will appear behind the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3048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Specifying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10600" cy="5867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{ color: </a:t>
            </a:r>
            <a:r>
              <a:rPr lang="en-US" dirty="0" smtClean="0">
                <a:solidFill>
                  <a:schemeClr val="tx1"/>
                </a:solidFill>
              </a:rPr>
              <a:t>red; 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h2 { color: </a:t>
            </a:r>
            <a:r>
              <a:rPr lang="en-US" dirty="0" err="1" smtClean="0">
                <a:solidFill>
                  <a:schemeClr val="tx1"/>
                </a:solidFill>
              </a:rPr>
              <a:t>rgb</a:t>
            </a:r>
            <a:r>
              <a:rPr lang="en-US" dirty="0" smtClean="0">
                <a:solidFill>
                  <a:schemeClr val="tx1"/>
                </a:solidFill>
              </a:rPr>
              <a:t>(128</a:t>
            </a:r>
            <a:r>
              <a:rPr lang="en-US" dirty="0">
                <a:solidFill>
                  <a:schemeClr val="tx1"/>
                </a:solidFill>
              </a:rPr>
              <a:t>, 0, 196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h4 { color: </a:t>
            </a:r>
            <a:r>
              <a:rPr lang="en-US" dirty="0" smtClean="0">
                <a:solidFill>
                  <a:schemeClr val="tx1"/>
                </a:solidFill>
              </a:rPr>
              <a:t>#FF8800; 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This paragraph uses the first style above.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This heading uses the second style above.</a:t>
            </a:r>
          </a:p>
          <a:p>
            <a:pPr algn="l"/>
            <a:r>
              <a:rPr lang="en-US" dirty="0">
                <a:solidFill>
                  <a:schemeClr val="accent6"/>
                </a:solidFill>
              </a:rPr>
              <a:t>This heading uses the third style </a:t>
            </a:r>
            <a:r>
              <a:rPr lang="en-US" dirty="0" smtClean="0">
                <a:solidFill>
                  <a:schemeClr val="accent6"/>
                </a:solidFill>
              </a:rPr>
              <a:t>above</a:t>
            </a:r>
          </a:p>
          <a:p>
            <a:pPr algn="l"/>
            <a:endParaRPr lang="en-US" dirty="0" smtClean="0">
              <a:solidFill>
                <a:schemeClr val="accent6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63246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color </a:t>
            </a:r>
            <a:r>
              <a:rPr lang="en-US" dirty="0" smtClean="0">
                <a:solidFill>
                  <a:schemeClr val="tx1"/>
                </a:solidFill>
              </a:rPr>
              <a:t>names: aqua, black, blue, fuchsia, gray, green,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lime,maroon,navy</a:t>
            </a:r>
            <a:r>
              <a:rPr lang="en-US" dirty="0" smtClean="0">
                <a:solidFill>
                  <a:schemeClr val="tx1"/>
                </a:solidFill>
              </a:rPr>
              <a:t>, Olive, 			   	</a:t>
            </a:r>
            <a:r>
              <a:rPr lang="en-US" dirty="0" err="1" smtClean="0">
                <a:solidFill>
                  <a:schemeClr val="tx1"/>
                </a:solidFill>
              </a:rPr>
              <a:t>purple,red,silver</a:t>
            </a:r>
            <a:r>
              <a:rPr lang="en-US" dirty="0" smtClean="0">
                <a:solidFill>
                  <a:schemeClr val="tx1"/>
                </a:solidFill>
              </a:rPr>
              <a:t>, teal, </a:t>
            </a:r>
            <a:r>
              <a:rPr lang="en-US" dirty="0" err="1" smtClean="0">
                <a:solidFill>
                  <a:schemeClr val="tx1"/>
                </a:solidFill>
              </a:rPr>
              <a:t>white,yellow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RGB codes: red, green, and blue values from 0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(none</a:t>
            </a:r>
            <a:r>
              <a:rPr lang="en-US" dirty="0">
                <a:solidFill>
                  <a:schemeClr val="tx1"/>
                </a:solidFill>
              </a:rPr>
              <a:t>) to 255 (</a:t>
            </a:r>
            <a:r>
              <a:rPr lang="en-US" dirty="0" smtClean="0">
                <a:solidFill>
                  <a:schemeClr val="tx1"/>
                </a:solidFill>
              </a:rPr>
              <a:t>full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hex codes: RGB values in base-16 from 00 (0, none)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to </a:t>
            </a:r>
            <a:r>
              <a:rPr lang="en-US" dirty="0">
                <a:solidFill>
                  <a:schemeClr val="tx1"/>
                </a:solidFill>
              </a:rPr>
              <a:t>FF (255, </a:t>
            </a:r>
            <a:r>
              <a:rPr lang="en-US" dirty="0" smtClean="0">
                <a:solidFill>
                  <a:schemeClr val="tx1"/>
                </a:solidFill>
              </a:rPr>
              <a:t>full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Properties for fonts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dirty="0" smtClean="0"/>
              <a:t>font-family: </a:t>
            </a:r>
            <a:r>
              <a:rPr lang="en-US" sz="4400" dirty="0"/>
              <a:t>which font will be used</a:t>
            </a:r>
          </a:p>
          <a:p>
            <a:pPr>
              <a:buNone/>
            </a:pPr>
            <a:r>
              <a:rPr lang="en-US" sz="4400" dirty="0" smtClean="0"/>
              <a:t>font-size: </a:t>
            </a:r>
            <a:r>
              <a:rPr lang="en-US" sz="4400" dirty="0"/>
              <a:t>how large the letters will </a:t>
            </a:r>
            <a:endParaRPr lang="en-US" sz="4400" dirty="0" smtClean="0"/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be drawn </a:t>
            </a:r>
          </a:p>
          <a:p>
            <a:pPr>
              <a:buNone/>
            </a:pPr>
            <a:r>
              <a:rPr lang="en-US" sz="4400" dirty="0" smtClean="0"/>
              <a:t>font-style: </a:t>
            </a:r>
            <a:r>
              <a:rPr lang="en-US" sz="4400" dirty="0"/>
              <a:t>used to enable/disable </a:t>
            </a:r>
            <a:endParaRPr lang="en-US" sz="4400" dirty="0" smtClean="0"/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italic </a:t>
            </a:r>
            <a:r>
              <a:rPr lang="en-US" sz="4400" dirty="0"/>
              <a:t>style</a:t>
            </a:r>
          </a:p>
          <a:p>
            <a:pPr>
              <a:buNone/>
            </a:pPr>
            <a:r>
              <a:rPr lang="en-US" sz="4400" dirty="0" smtClean="0"/>
              <a:t>font-weight: </a:t>
            </a:r>
            <a:r>
              <a:rPr lang="en-US" sz="4400" dirty="0"/>
              <a:t>used to enable/disable </a:t>
            </a:r>
            <a:endParaRPr lang="en-US" sz="4400" dirty="0" smtClean="0"/>
          </a:p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  bold style complete </a:t>
            </a:r>
            <a:r>
              <a:rPr lang="en-US" sz="4400" dirty="0"/>
              <a:t>list of </a:t>
            </a:r>
            <a:endParaRPr lang="en-US" sz="4400" dirty="0" smtClean="0"/>
          </a:p>
          <a:p>
            <a:pPr>
              <a:buNone/>
            </a:pPr>
            <a:r>
              <a:rPr lang="en-US" sz="4400" dirty="0"/>
              <a:t>	</a:t>
            </a:r>
            <a:r>
              <a:rPr lang="en-US" sz="4400" dirty="0" smtClean="0"/>
              <a:t>		     font properties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 Family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font-family </a:t>
            </a:r>
            <a:r>
              <a:rPr lang="en-US" sz="4400" dirty="0"/>
              <a:t>{ </a:t>
            </a:r>
            <a:r>
              <a:rPr lang="en-US" sz="4400" dirty="0" smtClean="0"/>
              <a:t>font-family</a:t>
            </a:r>
            <a:r>
              <a:rPr lang="en-US" sz="4400" dirty="0"/>
              <a:t>: "</a:t>
            </a:r>
            <a:r>
              <a:rPr lang="en-US" sz="4400" dirty="0" smtClean="0"/>
              <a:t>Georgia“;}</a:t>
            </a:r>
            <a:endParaRPr lang="en-US" sz="4400" dirty="0"/>
          </a:p>
          <a:p>
            <a:pPr>
              <a:buNone/>
            </a:pPr>
            <a:r>
              <a:rPr lang="en-US" sz="4400" dirty="0"/>
              <a:t>h2 { </a:t>
            </a:r>
            <a:r>
              <a:rPr lang="en-US" sz="4400" dirty="0" smtClean="0"/>
              <a:t>font-family</a:t>
            </a:r>
            <a:r>
              <a:rPr lang="en-US" sz="4400" dirty="0"/>
              <a:t>: "Arial </a:t>
            </a:r>
            <a:r>
              <a:rPr lang="en-US" sz="4400" dirty="0" smtClean="0"/>
              <a:t>Narrow“;}</a:t>
            </a:r>
            <a:endParaRPr lang="en-US" sz="4400" dirty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This paragraph uses the first style above</a:t>
            </a:r>
            <a:r>
              <a:rPr lang="en-US" sz="4400" dirty="0"/>
              <a:t>.</a:t>
            </a:r>
          </a:p>
          <a:p>
            <a:pPr>
              <a:buNone/>
            </a:pPr>
            <a:r>
              <a:rPr lang="en-US" sz="4400" dirty="0"/>
              <a:t>This heading uses the second style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ont-size</a:t>
            </a: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1"/>
            <a:ext cx="89154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p { font-size: 14pt;}</a:t>
            </a:r>
          </a:p>
          <a:p>
            <a:pPr>
              <a:buNone/>
            </a:pPr>
            <a:r>
              <a:rPr lang="en-US" sz="3600" dirty="0" smtClean="0"/>
              <a:t>This paragraph uses the style above.</a:t>
            </a:r>
          </a:p>
          <a:p>
            <a:pPr>
              <a:buNone/>
            </a:pPr>
            <a:r>
              <a:rPr lang="en-US" sz="3600" b="1" dirty="0" smtClean="0"/>
              <a:t>vague font sizes</a:t>
            </a:r>
            <a:r>
              <a:rPr lang="en-US" sz="3600" dirty="0" smtClean="0"/>
              <a:t>: xx-small, x-small, small, medium, large, x-large, xx-large</a:t>
            </a:r>
          </a:p>
          <a:p>
            <a:pPr>
              <a:buNone/>
            </a:pPr>
            <a:r>
              <a:rPr lang="en-US" sz="3600" b="1" dirty="0" smtClean="0"/>
              <a:t>relative font sizes</a:t>
            </a:r>
            <a:r>
              <a:rPr lang="en-US" sz="3600" dirty="0" smtClean="0"/>
              <a:t>: smaller, larger </a:t>
            </a:r>
          </a:p>
          <a:p>
            <a:pPr>
              <a:buNone/>
            </a:pPr>
            <a:r>
              <a:rPr lang="en-US" sz="3600" b="1" dirty="0" smtClean="0"/>
              <a:t>percentage font sizes</a:t>
            </a:r>
            <a:r>
              <a:rPr lang="en-US" sz="3600" dirty="0" smtClean="0"/>
              <a:t>, e.g.: 90%, 120%</a:t>
            </a:r>
          </a:p>
          <a:p>
            <a:pPr>
              <a:buNone/>
            </a:pPr>
            <a:r>
              <a:rPr lang="en-US" sz="3600" dirty="0" smtClean="0"/>
              <a:t>units: pixels (</a:t>
            </a:r>
            <a:r>
              <a:rPr lang="en-US" sz="3600" dirty="0" err="1" smtClean="0"/>
              <a:t>px</a:t>
            </a:r>
            <a:r>
              <a:rPr lang="en-US" sz="3600" dirty="0" smtClean="0"/>
              <a:t>) vs. point (pt) vs. m-size (</a:t>
            </a:r>
            <a:r>
              <a:rPr lang="en-US" sz="3600" dirty="0" err="1" smtClean="0"/>
              <a:t>em</a:t>
            </a:r>
            <a:r>
              <a:rPr lang="en-US" sz="3600" dirty="0" smtClean="0"/>
              <a:t>)</a:t>
            </a:r>
          </a:p>
          <a:p>
            <a:pPr>
              <a:buNone/>
            </a:pPr>
            <a:r>
              <a:rPr lang="en-US" sz="3600" dirty="0" smtClean="0"/>
              <a:t>16px,16pt,1.16em</a:t>
            </a:r>
          </a:p>
          <a:p>
            <a:pPr>
              <a:buNone/>
            </a:pPr>
            <a:r>
              <a:rPr lang="en-US" sz="3600" dirty="0" err="1" smtClean="0"/>
              <a:t>px</a:t>
            </a:r>
            <a:r>
              <a:rPr lang="en-US" sz="3600" dirty="0" smtClean="0"/>
              <a:t>: specifies a number of pixels on the screen </a:t>
            </a:r>
          </a:p>
          <a:p>
            <a:pPr>
              <a:buNone/>
            </a:pPr>
            <a:r>
              <a:rPr lang="en-US" sz="3600" dirty="0" smtClean="0"/>
              <a:t>(absolute)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 Size Cont’d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pt</a:t>
            </a:r>
            <a:r>
              <a:rPr lang="en-US" sz="4400" dirty="0" smtClean="0"/>
              <a:t>: specifies number of point, </a:t>
            </a:r>
          </a:p>
          <a:p>
            <a:pPr>
              <a:buNone/>
            </a:pPr>
            <a:r>
              <a:rPr lang="en-US" sz="4400" dirty="0" smtClean="0"/>
              <a:t>where a point is 1/72 of an inch </a:t>
            </a:r>
          </a:p>
          <a:p>
            <a:pPr>
              <a:buNone/>
            </a:pPr>
            <a:r>
              <a:rPr lang="en-US" sz="4400" dirty="0" smtClean="0"/>
              <a:t>onscreen </a:t>
            </a:r>
          </a:p>
          <a:p>
            <a:pPr algn="just">
              <a:buNone/>
            </a:pPr>
            <a:r>
              <a:rPr lang="en-US" sz="4400" b="1" dirty="0" err="1" smtClean="0"/>
              <a:t>em</a:t>
            </a:r>
            <a:r>
              <a:rPr lang="en-US" sz="4400" dirty="0" smtClean="0"/>
              <a:t>: specifies the number of m-</a:t>
            </a:r>
          </a:p>
          <a:p>
            <a:pPr algn="just">
              <a:buNone/>
            </a:pPr>
            <a:r>
              <a:rPr lang="en-US" sz="4400" dirty="0" smtClean="0"/>
              <a:t>widths, where 1 </a:t>
            </a:r>
            <a:r>
              <a:rPr lang="en-US" sz="4400" dirty="0" err="1" smtClean="0"/>
              <a:t>em</a:t>
            </a:r>
            <a:r>
              <a:rPr lang="en-US" sz="4400" dirty="0" smtClean="0"/>
              <a:t> is equal to the </a:t>
            </a:r>
          </a:p>
          <a:p>
            <a:pPr algn="just">
              <a:buNone/>
            </a:pPr>
            <a:r>
              <a:rPr lang="en-US" sz="4400" dirty="0" smtClean="0"/>
              <a:t>font's current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on CSS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Styles </a:t>
            </a:r>
            <a:r>
              <a:rPr lang="en-US" dirty="0"/>
              <a:t>are normally stored in Style Sheets  </a:t>
            </a:r>
          </a:p>
          <a:p>
            <a:pPr lvl="0"/>
            <a:r>
              <a:rPr lang="en-US" dirty="0"/>
              <a:t>Styles were added to HTML 4.0 </a:t>
            </a:r>
            <a:r>
              <a:rPr lang="en-US" dirty="0" smtClean="0"/>
              <a:t>and above to </a:t>
            </a:r>
            <a:r>
              <a:rPr lang="en-US" dirty="0"/>
              <a:t>solve a problem  </a:t>
            </a:r>
          </a:p>
          <a:p>
            <a:pPr lvl="0"/>
            <a:r>
              <a:rPr lang="en-US" dirty="0"/>
              <a:t>External Style Sheets can save you a lot of </a:t>
            </a:r>
            <a:r>
              <a:rPr lang="en-US" dirty="0" smtClean="0"/>
              <a:t>work  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Font-Weight &amp; Font-Style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400" dirty="0" smtClean="0"/>
              <a:t>p {font-weight: bold; font-style: italic;}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5200" b="1" dirty="0" smtClean="0"/>
              <a:t>Body styles</a:t>
            </a:r>
          </a:p>
          <a:p>
            <a:pPr>
              <a:buNone/>
            </a:pPr>
            <a:r>
              <a:rPr lang="en-US" sz="4400" dirty="0" smtClean="0"/>
              <a:t>body { font-size: 16px; }</a:t>
            </a:r>
          </a:p>
          <a:p>
            <a:pPr algn="just">
              <a:buNone/>
            </a:pPr>
            <a:r>
              <a:rPr lang="en-US" sz="4400" dirty="0" smtClean="0"/>
              <a:t>to apply a style to the entire body of </a:t>
            </a:r>
          </a:p>
          <a:p>
            <a:pPr algn="just">
              <a:buNone/>
            </a:pPr>
            <a:r>
              <a:rPr lang="en-US" sz="4400" dirty="0" smtClean="0"/>
              <a:t>your  page, write a select for the </a:t>
            </a:r>
          </a:p>
          <a:p>
            <a:pPr algn="just">
              <a:buNone/>
            </a:pPr>
            <a:r>
              <a:rPr lang="en-US" sz="4400" dirty="0" smtClean="0"/>
              <a:t>body element saves you from manually </a:t>
            </a:r>
          </a:p>
          <a:p>
            <a:pPr algn="just">
              <a:buNone/>
            </a:pPr>
            <a:r>
              <a:rPr lang="en-US" sz="4400" dirty="0" smtClean="0"/>
              <a:t>applying a style to each element.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The entire page should have a pink background and use 16 point font</a:t>
            </a:r>
          </a:p>
          <a:p>
            <a:pPr algn="just"/>
            <a:r>
              <a:rPr lang="en-US" dirty="0" smtClean="0"/>
              <a:t>The main heading should use Comic Sans MS</a:t>
            </a:r>
          </a:p>
          <a:p>
            <a:pPr algn="just">
              <a:buNone/>
            </a:pPr>
            <a:r>
              <a:rPr lang="en-US" dirty="0" smtClean="0"/>
              <a:t>     font</a:t>
            </a:r>
          </a:p>
          <a:p>
            <a:pPr algn="just"/>
            <a:r>
              <a:rPr lang="en-US" dirty="0" smtClean="0"/>
              <a:t>The lists should appear in a Lucida Console font</a:t>
            </a:r>
          </a:p>
          <a:p>
            <a:pPr algn="just"/>
            <a:r>
              <a:rPr lang="en-US" dirty="0" smtClean="0"/>
              <a:t>List numbers should have yellow background; list items should have green background</a:t>
            </a:r>
          </a:p>
          <a:p>
            <a:pPr algn="just"/>
            <a:r>
              <a:rPr lang="en-US" dirty="0" smtClean="0"/>
              <a:t>Link text should be purple quote, text should be italicized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&amp;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668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dirty="0" smtClean="0"/>
              <a:t>Strong and </a:t>
            </a:r>
            <a:r>
              <a:rPr lang="en-US" sz="4400" dirty="0" err="1" smtClean="0"/>
              <a:t>em</a:t>
            </a:r>
            <a:r>
              <a:rPr lang="en-US" sz="4400" dirty="0" smtClean="0"/>
              <a:t> describe attributes of the </a:t>
            </a:r>
          </a:p>
          <a:p>
            <a:pPr>
              <a:buNone/>
            </a:pPr>
            <a:r>
              <a:rPr lang="en-US" sz="4400" dirty="0" smtClean="0"/>
              <a:t>content (it is something Important in the </a:t>
            </a:r>
          </a:p>
          <a:p>
            <a:pPr>
              <a:buNone/>
            </a:pPr>
            <a:r>
              <a:rPr lang="en-US" sz="4400" dirty="0" smtClean="0"/>
              <a:t>document that you want to emphasize) b and </a:t>
            </a:r>
          </a:p>
          <a:p>
            <a:pPr>
              <a:buNone/>
            </a:pPr>
            <a:r>
              <a:rPr lang="en-US" sz="4400" dirty="0" smtClean="0"/>
              <a:t>I describe formatting and presentation ("I </a:t>
            </a:r>
          </a:p>
          <a:p>
            <a:pPr>
              <a:buNone/>
            </a:pPr>
            <a:r>
              <a:rPr lang="en-US" sz="4400" dirty="0" smtClean="0"/>
              <a:t>want this to be bold.")</a:t>
            </a:r>
          </a:p>
          <a:p>
            <a:r>
              <a:rPr lang="en-US" sz="4400" dirty="0" smtClean="0"/>
              <a:t>strong { font-weight: normal; color: red; }</a:t>
            </a:r>
          </a:p>
          <a:p>
            <a:r>
              <a:rPr lang="en-US" sz="4400" dirty="0" err="1" smtClean="0"/>
              <a:t>em</a:t>
            </a:r>
            <a:r>
              <a:rPr lang="en-US" sz="4400" dirty="0" smtClean="0"/>
              <a:t> { font-style: normal; background-color: #DDDDDD;}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304800"/>
            <a:ext cx="7772400" cy="1066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Text-align &amp; Text decoration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763000" cy="52578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blockquote</a:t>
            </a:r>
            <a:r>
              <a:rPr lang="en-US" sz="3600" dirty="0" smtClean="0">
                <a:solidFill>
                  <a:schemeClr val="tx1"/>
                </a:solidFill>
              </a:rPr>
              <a:t> { text-align: justify;}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h2 { text-align: center;}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text-decoration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p { text-decoration: underline;}</a:t>
            </a:r>
          </a:p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Overline</a:t>
            </a:r>
            <a:r>
              <a:rPr lang="en-US" sz="3600" dirty="0" smtClean="0">
                <a:solidFill>
                  <a:schemeClr val="tx1"/>
                </a:solidFill>
              </a:rPr>
              <a:t>, line-</a:t>
            </a:r>
            <a:r>
              <a:rPr lang="en-US" sz="3600" dirty="0" err="1" smtClean="0">
                <a:solidFill>
                  <a:schemeClr val="tx1"/>
                </a:solidFill>
              </a:rPr>
              <a:t>through,blink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effects can be combined: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text-decoration: </a:t>
            </a:r>
            <a:r>
              <a:rPr lang="en-US" sz="3600" dirty="0" err="1" smtClean="0">
                <a:solidFill>
                  <a:schemeClr val="tx1"/>
                </a:solidFill>
              </a:rPr>
              <a:t>overline</a:t>
            </a:r>
            <a:r>
              <a:rPr lang="en-US" sz="3600" dirty="0" smtClean="0">
                <a:solidFill>
                  <a:schemeClr val="tx1"/>
                </a:solidFill>
              </a:rPr>
              <a:t> underline;</a:t>
            </a:r>
          </a:p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properties for dimensions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p { width: 400px;background-color: yellow; }</a:t>
            </a:r>
          </a:p>
          <a:p>
            <a:pPr>
              <a:buNone/>
            </a:pPr>
            <a:r>
              <a:rPr lang="en-US" sz="4400" dirty="0" smtClean="0"/>
              <a:t>h2 { width: 50%;background-color: aqua; }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comments: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CSS comment      /*…*/</a:t>
            </a:r>
          </a:p>
          <a:p>
            <a:pPr>
              <a:buNone/>
            </a:pPr>
            <a:r>
              <a:rPr lang="en-US" sz="4400" dirty="0" smtClean="0"/>
              <a:t>/* This is a comment.</a:t>
            </a:r>
          </a:p>
          <a:p>
            <a:pPr>
              <a:buNone/>
            </a:pPr>
            <a:r>
              <a:rPr lang="en-US" sz="4400" dirty="0" smtClean="0"/>
              <a:t>It can span many lines in the CSS file. */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Grouping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p,h1,h2 { color: blue; }</a:t>
            </a:r>
          </a:p>
          <a:p>
            <a:pPr>
              <a:buNone/>
            </a:pPr>
            <a:r>
              <a:rPr lang="en-US" sz="4400" dirty="0" smtClean="0"/>
              <a:t>h2 { background-color: yellow; }</a:t>
            </a:r>
          </a:p>
          <a:p>
            <a:pPr algn="just"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8839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8450" y="2743200"/>
            <a:ext cx="63055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Properties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Background Image</a:t>
            </a:r>
          </a:p>
          <a:p>
            <a:pPr>
              <a:buNone/>
            </a:pPr>
            <a:r>
              <a:rPr lang="en-US" sz="4400" dirty="0" smtClean="0"/>
              <a:t>body {background-image: </a:t>
            </a:r>
            <a:r>
              <a:rPr lang="en-US" sz="4400" dirty="0" err="1" smtClean="0"/>
              <a:t>url</a:t>
            </a:r>
            <a:r>
              <a:rPr lang="en-US" sz="4400" dirty="0" smtClean="0"/>
              <a:t>("draft.jpg");}</a:t>
            </a:r>
          </a:p>
          <a:p>
            <a:pPr>
              <a:buNone/>
            </a:pPr>
            <a:r>
              <a:rPr lang="en-US" sz="4400" b="1" dirty="0" smtClean="0"/>
              <a:t>Background repeat</a:t>
            </a:r>
          </a:p>
          <a:p>
            <a:pPr>
              <a:buNone/>
            </a:pPr>
            <a:r>
              <a:rPr lang="en-US" sz="4400" dirty="0" smtClean="0"/>
              <a:t>body {background-image: </a:t>
            </a:r>
            <a:r>
              <a:rPr lang="en-US" sz="4400" dirty="0" err="1" smtClean="0"/>
              <a:t>url</a:t>
            </a:r>
            <a:r>
              <a:rPr lang="en-US" sz="4400" dirty="0" smtClean="0"/>
              <a:t>("draft.jpg");</a:t>
            </a:r>
          </a:p>
          <a:p>
            <a:pPr>
              <a:buNone/>
            </a:pPr>
            <a:r>
              <a:rPr lang="en-US" sz="4400" dirty="0" smtClean="0"/>
              <a:t>background-repeat: repeat-x;</a:t>
            </a:r>
          </a:p>
          <a:p>
            <a:pPr>
              <a:buNone/>
            </a:pPr>
            <a:r>
              <a:rPr lang="en-US" sz="4400" dirty="0" smtClean="0"/>
              <a:t>}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Background-position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dirty="0" smtClean="0"/>
              <a:t>body {background-image: </a:t>
            </a:r>
            <a:r>
              <a:rPr lang="en-US" sz="4400" dirty="0" err="1" smtClean="0"/>
              <a:t>url</a:t>
            </a:r>
            <a:r>
              <a:rPr lang="en-US" sz="4400" dirty="0" smtClean="0"/>
              <a:t>("draft.jpg");</a:t>
            </a:r>
          </a:p>
          <a:p>
            <a:pPr>
              <a:buNone/>
            </a:pPr>
            <a:r>
              <a:rPr lang="en-US" sz="4400" dirty="0" smtClean="0"/>
              <a:t>background-repeat: no-repeat;</a:t>
            </a:r>
          </a:p>
          <a:p>
            <a:pPr>
              <a:buNone/>
            </a:pPr>
            <a:r>
              <a:rPr lang="en-US" sz="4400" dirty="0" smtClean="0"/>
              <a:t>background-position: 370px 20px;</a:t>
            </a:r>
          </a:p>
          <a:p>
            <a:pPr>
              <a:buNone/>
            </a:pPr>
            <a:r>
              <a:rPr lang="en-US" sz="4400" dirty="0" smtClean="0"/>
              <a:t>}</a:t>
            </a:r>
          </a:p>
          <a:p>
            <a:pPr>
              <a:buNone/>
            </a:pPr>
            <a:r>
              <a:rPr lang="en-US" sz="4400" dirty="0" smtClean="0"/>
              <a:t>It occupies 2 lines value consists of two tokens, each of which an be </a:t>
            </a:r>
          </a:p>
          <a:p>
            <a:pPr>
              <a:buNone/>
            </a:pPr>
            <a:r>
              <a:rPr lang="en-US" sz="4400" dirty="0" smtClean="0"/>
              <a:t>Top, Left, right, bottom, center, a percentage, or a length </a:t>
            </a:r>
          </a:p>
          <a:p>
            <a:pPr>
              <a:buNone/>
            </a:pPr>
            <a:r>
              <a:rPr lang="en-US" sz="4400" dirty="0" smtClean="0"/>
              <a:t>value in </a:t>
            </a:r>
            <a:r>
              <a:rPr lang="en-US" sz="4400" dirty="0" err="1" smtClean="0"/>
              <a:t>px</a:t>
            </a:r>
            <a:r>
              <a:rPr lang="en-US" sz="4400" dirty="0" smtClean="0"/>
              <a:t>, pt, etc.</a:t>
            </a:r>
          </a:p>
          <a:p>
            <a:pPr>
              <a:buNone/>
            </a:pPr>
            <a:r>
              <a:rPr lang="en-US" sz="4400" dirty="0" smtClean="0"/>
              <a:t>value can be negative to shift left/up by a </a:t>
            </a:r>
          </a:p>
          <a:p>
            <a:pPr>
              <a:buNone/>
            </a:pPr>
            <a:r>
              <a:rPr lang="en-US" sz="4400" dirty="0" smtClean="0"/>
              <a:t>given amount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CSS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/>
              <a:t>CSS is a breakthrough in Web design because it allows developers to control the style and layout of multiple Web pages all at once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 a Web developer you can define a style for each HTML element and apply it to as many Web pages as you want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To make a global change, simply change the style, and all elements in the Web are updated automatically.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Image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.partialimage1, .partialimage2 {</a:t>
            </a:r>
          </a:p>
          <a:p>
            <a:pPr>
              <a:buNone/>
            </a:pPr>
            <a:r>
              <a:rPr lang="en-US" sz="4400" dirty="0" smtClean="0"/>
              <a:t>background-image: </a:t>
            </a:r>
            <a:r>
              <a:rPr lang="en-US" sz="4400" dirty="0" err="1" smtClean="0"/>
              <a:t>url</a:t>
            </a:r>
            <a:r>
              <a:rPr lang="en-US" sz="4400" dirty="0" smtClean="0"/>
              <a:t>(“citydress.jpg");</a:t>
            </a:r>
          </a:p>
          <a:p>
            <a:pPr>
              <a:buNone/>
            </a:pPr>
            <a:r>
              <a:rPr lang="en-US" sz="4400" dirty="0" smtClean="0"/>
              <a:t>background-repeat: no-repeat;</a:t>
            </a:r>
          </a:p>
          <a:p>
            <a:pPr>
              <a:buNone/>
            </a:pPr>
            <a:r>
              <a:rPr lang="en-US" sz="4400" dirty="0" smtClean="0"/>
              <a:t>width: 70px; height: 200px;</a:t>
            </a:r>
          </a:p>
          <a:p>
            <a:pPr>
              <a:buNone/>
            </a:pPr>
            <a:r>
              <a:rPr lang="en-US" sz="4400" dirty="0" smtClean="0"/>
              <a:t>}</a:t>
            </a:r>
          </a:p>
          <a:p>
            <a:pPr>
              <a:buNone/>
            </a:pPr>
            <a:r>
              <a:rPr lang="en-US" sz="4400" dirty="0" smtClean="0"/>
              <a:t>.</a:t>
            </a:r>
            <a:r>
              <a:rPr lang="en-US" sz="3500" dirty="0" smtClean="0"/>
              <a:t>partialimage1 { background-position: 0px </a:t>
            </a:r>
            <a:r>
              <a:rPr lang="en-US" sz="3500" dirty="0" err="1" smtClean="0"/>
              <a:t>0px</a:t>
            </a:r>
            <a:r>
              <a:rPr lang="en-US" sz="3500" dirty="0" smtClean="0"/>
              <a:t>;}</a:t>
            </a:r>
          </a:p>
          <a:p>
            <a:pPr>
              <a:buNone/>
            </a:pPr>
            <a:r>
              <a:rPr lang="en-US" sz="3500" dirty="0" smtClean="0"/>
              <a:t>.partialimage2 { background-position: -115px 0px;}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"/>
            <a:ext cx="29718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15335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667000"/>
            <a:ext cx="11620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Exercise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5725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CSS Application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/>
              <a:t>External style sheet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/>
              <a:t>Internal style sheet (inside the &lt;head&gt; tag)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/>
              <a:t>Inline style (inside an HTML element) or embedded </a:t>
            </a:r>
          </a:p>
          <a:p>
            <a:pPr>
              <a:buNone/>
            </a:pPr>
            <a:r>
              <a:rPr lang="en-US" dirty="0"/>
              <a:t>So, an inline style (inside an HTML element) has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highest priority, which means that it will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override </a:t>
            </a:r>
            <a:r>
              <a:rPr lang="en-US" dirty="0"/>
              <a:t>a style declared inside the &lt;head&gt; tag,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an external style sheet, or in a browser (a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default </a:t>
            </a:r>
            <a:r>
              <a:rPr lang="en-US" dirty="0"/>
              <a:t>value).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Syntax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CSS syntax is made up of three parts: </a:t>
            </a:r>
          </a:p>
          <a:p>
            <a:r>
              <a:rPr lang="en-US" dirty="0"/>
              <a:t>a selector, </a:t>
            </a:r>
          </a:p>
          <a:p>
            <a:r>
              <a:rPr lang="en-US" dirty="0"/>
              <a:t>a property and </a:t>
            </a:r>
          </a:p>
          <a:p>
            <a:r>
              <a:rPr lang="en-US" dirty="0"/>
              <a:t>a value: </a:t>
            </a:r>
          </a:p>
          <a:p>
            <a:pPr>
              <a:buNone/>
            </a:pPr>
            <a:r>
              <a:rPr lang="en-US" b="1" dirty="0"/>
              <a:t>selector {property: value} </a:t>
            </a:r>
            <a:endParaRPr lang="en-US" dirty="0"/>
          </a:p>
          <a:p>
            <a:pPr algn="just">
              <a:buNone/>
            </a:pPr>
            <a:r>
              <a:rPr lang="en-US" dirty="0"/>
              <a:t>The selector is normally the HTML element/tag you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wish </a:t>
            </a:r>
            <a:r>
              <a:rPr lang="en-US" dirty="0"/>
              <a:t>to define, the </a:t>
            </a:r>
            <a:r>
              <a:rPr lang="en-US" dirty="0" smtClean="0"/>
              <a:t>property </a:t>
            </a:r>
            <a:r>
              <a:rPr lang="en-US" dirty="0"/>
              <a:t>is the attribute you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wish </a:t>
            </a:r>
            <a:r>
              <a:rPr lang="en-US" dirty="0"/>
              <a:t>to change, and each property can </a:t>
            </a:r>
            <a:r>
              <a:rPr lang="en-US" dirty="0" smtClean="0"/>
              <a:t>take </a:t>
            </a:r>
            <a:r>
              <a:rPr lang="en-US" dirty="0"/>
              <a:t>a value.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The </a:t>
            </a:r>
            <a:r>
              <a:rPr lang="en-US" dirty="0"/>
              <a:t>property and value are separated by a colon,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And surrounded </a:t>
            </a:r>
            <a:r>
              <a:rPr lang="en-US" dirty="0"/>
              <a:t>by curly braces: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For example, </a:t>
            </a:r>
          </a:p>
          <a:p>
            <a:pPr algn="just">
              <a:buNone/>
            </a:pPr>
            <a:r>
              <a:rPr lang="en-US" dirty="0" smtClean="0"/>
              <a:t>		Man{Height: tall} or     body </a:t>
            </a:r>
            <a:r>
              <a:rPr lang="en-US" dirty="0"/>
              <a:t>{color: black}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Syntax Cont’d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Note:</a:t>
            </a:r>
            <a:r>
              <a:rPr lang="en-US" dirty="0" smtClean="0"/>
              <a:t> If  the value is multiple words, put quotes around the value: </a:t>
            </a:r>
          </a:p>
          <a:p>
            <a:pPr>
              <a:buNone/>
            </a:pPr>
            <a:r>
              <a:rPr lang="en-US" dirty="0" smtClean="0"/>
              <a:t>p {font-family: "sans serif"} </a:t>
            </a:r>
          </a:p>
          <a:p>
            <a:pPr>
              <a:buNone/>
            </a:pPr>
            <a:r>
              <a:rPr lang="en-US" b="1" dirty="0" smtClean="0"/>
              <a:t>Note</a:t>
            </a:r>
            <a:r>
              <a:rPr lang="en-US" dirty="0" smtClean="0"/>
              <a:t>: If you wish to specify more than one property, you must separate each property with a semicolon. The example below shows how to define a center aligned paragraph, with a red text color: </a:t>
            </a:r>
          </a:p>
          <a:p>
            <a:pPr>
              <a:buNone/>
            </a:pPr>
            <a:r>
              <a:rPr lang="en-US" dirty="0" smtClean="0"/>
              <a:t>p {text-</a:t>
            </a:r>
            <a:r>
              <a:rPr lang="en-US" dirty="0" err="1" smtClean="0"/>
              <a:t>align:center</a:t>
            </a:r>
            <a:r>
              <a:rPr lang="en-US" dirty="0" smtClean="0"/>
              <a:t>; </a:t>
            </a:r>
            <a:r>
              <a:rPr lang="en-US" dirty="0" err="1" smtClean="0"/>
              <a:t>color:red</a:t>
            </a:r>
            <a:r>
              <a:rPr lang="en-US" dirty="0" smtClean="0"/>
              <a:t>} </a:t>
            </a:r>
          </a:p>
          <a:p>
            <a:pPr>
              <a:buNone/>
            </a:pPr>
            <a:r>
              <a:rPr lang="en-US" b="1" dirty="0" smtClean="0"/>
              <a:t>&lt;head&gt; &lt;link </a:t>
            </a:r>
            <a:r>
              <a:rPr lang="en-US" b="1" dirty="0" err="1" smtClean="0"/>
              <a:t>rel</a:t>
            </a:r>
            <a:r>
              <a:rPr lang="en-US" b="1" dirty="0" smtClean="0"/>
              <a:t>="</a:t>
            </a:r>
            <a:r>
              <a:rPr lang="en-US" b="1" dirty="0" err="1" smtClean="0"/>
              <a:t>stylesheet</a:t>
            </a:r>
            <a:r>
              <a:rPr lang="en-US" b="1" dirty="0" smtClean="0"/>
              <a:t>" type="text/</a:t>
            </a:r>
            <a:r>
              <a:rPr lang="en-US" b="1" dirty="0" err="1" smtClean="0"/>
              <a:t>css</a:t>
            </a:r>
            <a:r>
              <a:rPr lang="en-US" b="1" dirty="0" smtClean="0"/>
              <a:t>" </a:t>
            </a:r>
            <a:r>
              <a:rPr lang="en-US" b="1" dirty="0" err="1" smtClean="0"/>
              <a:t>href</a:t>
            </a:r>
            <a:r>
              <a:rPr lang="en-US" b="1" dirty="0" smtClean="0"/>
              <a:t>="mystyle.css" /&gt; &lt;/head&gt;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make the style definitions more readable, you can describe one property on each line, like this: </a:t>
            </a:r>
          </a:p>
          <a:p>
            <a:pPr>
              <a:buNone/>
            </a:pPr>
            <a:r>
              <a:rPr lang="en-US" dirty="0" smtClean="0"/>
              <a:t>p { text-align: center; color: black; font-family: </a:t>
            </a:r>
            <a:r>
              <a:rPr lang="en-US" dirty="0" err="1" smtClean="0"/>
              <a:t>arial</a:t>
            </a:r>
            <a:r>
              <a:rPr lang="en-US" dirty="0" smtClean="0"/>
              <a:t> }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Quiz(5 </a:t>
            </a:r>
            <a:r>
              <a:rPr lang="en-US" dirty="0" err="1" smtClean="0"/>
              <a:t>mks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Create html file of your profile, which include your name, course and others with  a title. Use h1,h2,h3 for the headings and others as specified above. Insert an image of your choice with this dimensions: width 30%, height 30%.</a:t>
            </a:r>
          </a:p>
          <a:p>
            <a:endParaRPr lang="en-US" dirty="0" smtClean="0"/>
          </a:p>
          <a:p>
            <a:r>
              <a:rPr lang="en-US" dirty="0" smtClean="0"/>
              <a:t>2. Let the </a:t>
            </a:r>
            <a:r>
              <a:rPr lang="en-US" dirty="0" err="1" smtClean="0"/>
              <a:t>css</a:t>
            </a:r>
            <a:r>
              <a:rPr lang="en-US" dirty="0" smtClean="0"/>
              <a:t> file be named personal.css</a:t>
            </a:r>
          </a:p>
          <a:p>
            <a:r>
              <a:rPr lang="en-US" dirty="0" smtClean="0"/>
              <a:t>Use h1{</a:t>
            </a:r>
            <a:r>
              <a:rPr lang="en-US" dirty="0" err="1" smtClean="0"/>
              <a:t>color:green</a:t>
            </a:r>
            <a:r>
              <a:rPr lang="en-US" dirty="0" smtClean="0"/>
              <a:t>}</a:t>
            </a:r>
          </a:p>
          <a:p>
            <a:r>
              <a:rPr lang="en-US" dirty="0" smtClean="0"/>
              <a:t>h1{font-family: Algerian}</a:t>
            </a:r>
          </a:p>
          <a:p>
            <a:r>
              <a:rPr lang="en-US" dirty="0" smtClean="0"/>
              <a:t>H2,h3,h4{</a:t>
            </a:r>
            <a:r>
              <a:rPr lang="en-US" dirty="0" err="1" smtClean="0"/>
              <a:t>color:orange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Grouping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You can group selectors. Separate each selector with a comma. In the example below we have grouped all the header elements. All header elements will be displayed in green text color: </a:t>
            </a:r>
          </a:p>
          <a:p>
            <a:pPr>
              <a:buNone/>
            </a:pPr>
            <a:r>
              <a:rPr lang="en-US" dirty="0" smtClean="0"/>
              <a:t>h1,h2,h3,h4,h5,h6  { color: green }   </a:t>
            </a:r>
          </a:p>
          <a:p>
            <a:pPr>
              <a:buNone/>
            </a:pPr>
            <a:r>
              <a:rPr lang="en-US" b="1" dirty="0" smtClean="0"/>
              <a:t>The class Selector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With the class selector you can define different styles for the </a:t>
            </a:r>
          </a:p>
          <a:p>
            <a:pPr>
              <a:buNone/>
            </a:pPr>
            <a:r>
              <a:rPr lang="en-US" dirty="0" smtClean="0"/>
              <a:t>same type of HTML element. </a:t>
            </a:r>
          </a:p>
          <a:p>
            <a:pPr>
              <a:buNone/>
            </a:pPr>
            <a:r>
              <a:rPr lang="en-US" dirty="0" smtClean="0"/>
              <a:t>Say that you would like to have two types of paragraphs in your </a:t>
            </a:r>
          </a:p>
          <a:p>
            <a:pPr>
              <a:buNone/>
            </a:pPr>
            <a:r>
              <a:rPr lang="en-US" dirty="0" smtClean="0"/>
              <a:t>document: one right-aligned paragraph, and one center-aligned </a:t>
            </a:r>
          </a:p>
          <a:p>
            <a:pPr>
              <a:buNone/>
            </a:pPr>
            <a:r>
              <a:rPr lang="en-US" dirty="0" smtClean="0"/>
              <a:t>paragraph. Here is how you can do it with styles:  </a:t>
            </a:r>
          </a:p>
          <a:p>
            <a:pPr>
              <a:buNone/>
            </a:pPr>
            <a:r>
              <a:rPr lang="en-US" dirty="0" err="1" smtClean="0"/>
              <a:t>p.right</a:t>
            </a:r>
            <a:r>
              <a:rPr lang="en-US" dirty="0" smtClean="0"/>
              <a:t> {text-align: right} </a:t>
            </a:r>
            <a:r>
              <a:rPr lang="en-US" dirty="0" err="1" smtClean="0"/>
              <a:t>p.center</a:t>
            </a:r>
            <a:r>
              <a:rPr lang="en-US" dirty="0" smtClean="0"/>
              <a:t> {text-align: center} </a:t>
            </a:r>
          </a:p>
          <a:p>
            <a:pPr>
              <a:buNone/>
            </a:pPr>
            <a:r>
              <a:rPr lang="en-US" dirty="0" smtClean="0"/>
              <a:t>You have to use the class attribute in your HTML document: </a:t>
            </a:r>
          </a:p>
          <a:p>
            <a:pPr>
              <a:buNone/>
            </a:pPr>
            <a:r>
              <a:rPr lang="en-US" dirty="0" smtClean="0"/>
              <a:t>&lt;p class="right"&gt; This paragraph will be right-aligned. </a:t>
            </a:r>
          </a:p>
          <a:p>
            <a:pPr>
              <a:buNone/>
            </a:pPr>
            <a:r>
              <a:rPr lang="en-US" dirty="0" smtClean="0"/>
              <a:t>&lt;/p&gt; &lt;p class="center"&gt; This paragraph will be center-aligned. </a:t>
            </a:r>
          </a:p>
          <a:p>
            <a:pPr>
              <a:buNone/>
            </a:pPr>
            <a:r>
              <a:rPr lang="en-US" dirty="0" smtClean="0"/>
              <a:t>&lt;/p&gt;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for forming a Class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start a class name with a number! It will not work in Mozilla/Firefox.   </a:t>
            </a:r>
          </a:p>
          <a:p>
            <a:r>
              <a:rPr lang="en-US" dirty="0" smtClean="0"/>
              <a:t>Add Styles to Elements with Particular Attributes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1712</Words>
  <Application>Microsoft Office PowerPoint</Application>
  <PresentationFormat>On-screen Show (4:3)</PresentationFormat>
  <Paragraphs>226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Cascading Style Sheet (CSS) </vt:lpstr>
      <vt:lpstr>More on CSS   </vt:lpstr>
      <vt:lpstr>Benefits of CSS</vt:lpstr>
      <vt:lpstr>Types of CSS Application</vt:lpstr>
      <vt:lpstr>CSS Syntax  </vt:lpstr>
      <vt:lpstr>CSS Syntax Cont’d</vt:lpstr>
      <vt:lpstr>Quiz(5 mks)</vt:lpstr>
      <vt:lpstr>Slide 8</vt:lpstr>
      <vt:lpstr>Rules for forming a Class</vt:lpstr>
      <vt:lpstr>How to Insert a Style Sheet  </vt:lpstr>
      <vt:lpstr>Internal Style Sheet  </vt:lpstr>
      <vt:lpstr>Inline Styles or Embedded  </vt:lpstr>
      <vt:lpstr>CSS Properties for Colours</vt:lpstr>
      <vt:lpstr>Specifying Colours</vt:lpstr>
      <vt:lpstr>Slide 15</vt:lpstr>
      <vt:lpstr>CSS Properties for fonts</vt:lpstr>
      <vt:lpstr>Font Family</vt:lpstr>
      <vt:lpstr> Font-size </vt:lpstr>
      <vt:lpstr>Font Size Cont’d</vt:lpstr>
      <vt:lpstr>Font-Weight &amp; Font-Style</vt:lpstr>
      <vt:lpstr>Quiz</vt:lpstr>
      <vt:lpstr>Strong &amp; em not i and b</vt:lpstr>
      <vt:lpstr>Text-align &amp; Text decoration</vt:lpstr>
      <vt:lpstr>CSS properties for dimensions</vt:lpstr>
      <vt:lpstr> CSS comments: </vt:lpstr>
      <vt:lpstr>Grouping styles</vt:lpstr>
      <vt:lpstr>Practice Question</vt:lpstr>
      <vt:lpstr>Background Properties</vt:lpstr>
      <vt:lpstr>Background-position</vt:lpstr>
      <vt:lpstr>Partial Image</vt:lpstr>
      <vt:lpstr>Examples</vt:lpstr>
      <vt:lpstr>Practical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funky</dc:creator>
  <cp:lastModifiedBy>funky</cp:lastModifiedBy>
  <cp:revision>83</cp:revision>
  <dcterms:created xsi:type="dcterms:W3CDTF">2017-08-11T00:58:20Z</dcterms:created>
  <dcterms:modified xsi:type="dcterms:W3CDTF">2017-10-18T11:46:18Z</dcterms:modified>
</cp:coreProperties>
</file>